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57" r:id="rId4"/>
    <p:sldId id="260" r:id="rId5"/>
    <p:sldId id="258" r:id="rId6"/>
    <p:sldId id="261" r:id="rId7"/>
    <p:sldId id="269" r:id="rId8"/>
    <p:sldId id="259" r:id="rId9"/>
    <p:sldId id="263" r:id="rId10"/>
    <p:sldId id="264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5FF4D"/>
    <a:srgbClr val="EE53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214" autoAdjust="0"/>
  </p:normalViewPr>
  <p:slideViewPr>
    <p:cSldViewPr snapToGrid="0" snapToObjects="1">
      <p:cViewPr>
        <p:scale>
          <a:sx n="100" d="100"/>
          <a:sy n="100" d="100"/>
        </p:scale>
        <p:origin x="-88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Dx:Users:mcapeans:Documents:MARs%20WORKING%20SPACE:WP7:IRRADIATION%20FACILITIES:GIF++:GIF_Surv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Dx:Users:mcapeans:Documents:MARs%20WORKING%20SPACE:WP7:IRRADIATION%20FACILITIES:GIF++:GIF_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>
        <c:manualLayout>
          <c:layoutTarget val="inner"/>
          <c:xMode val="edge"/>
          <c:yMode val="edge"/>
          <c:x val="0.061363481864702"/>
          <c:y val="0.0349030387171805"/>
          <c:w val="0.938636579006092"/>
          <c:h val="0.486629836384419"/>
        </c:manualLayout>
      </c:layout>
      <c:bar3DChart>
        <c:barDir val="col"/>
        <c:grouping val="clustered"/>
        <c:ser>
          <c:idx val="0"/>
          <c:order val="0"/>
          <c:tx>
            <c:v>Gamma source</c:v>
          </c:tx>
          <c:cat>
            <c:strRef>
              <c:f>Sheet1!$G$39:$G$49</c:f>
              <c:strCache>
                <c:ptCount val="11"/>
                <c:pt idx="0">
                  <c:v>Generic detector R&amp;D</c:v>
                </c:pt>
                <c:pt idx="1">
                  <c:v>Generic Electronics Studies</c:v>
                </c:pt>
                <c:pt idx="2">
                  <c:v>Generic Dosimetry Studies</c:v>
                </c:pt>
                <c:pt idx="3">
                  <c:v>Generic Accelerator R&amp;D</c:v>
                </c:pt>
                <c:pt idx="4">
                  <c:v>RD50</c:v>
                </c:pt>
                <c:pt idx="5">
                  <c:v>RD51</c:v>
                </c:pt>
                <c:pt idx="6">
                  <c:v>ALICE</c:v>
                </c:pt>
                <c:pt idx="7">
                  <c:v>ATLAS</c:v>
                </c:pt>
                <c:pt idx="8">
                  <c:v>CMS</c:v>
                </c:pt>
                <c:pt idx="9">
                  <c:v>LHCb</c:v>
                </c:pt>
                <c:pt idx="10">
                  <c:v>COMPASS</c:v>
                </c:pt>
              </c:strCache>
            </c:strRef>
          </c:cat>
          <c:val>
            <c:numRef>
              <c:f>Sheet1!$H$39:$H$49</c:f>
              <c:numCache>
                <c:formatCode>General</c:formatCode>
                <c:ptCount val="11"/>
                <c:pt idx="0">
                  <c:v>5.0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  <c:pt idx="4">
                  <c:v>1.0</c:v>
                </c:pt>
                <c:pt idx="5">
                  <c:v>1.0</c:v>
                </c:pt>
                <c:pt idx="6">
                  <c:v>0.0</c:v>
                </c:pt>
                <c:pt idx="7">
                  <c:v>8.0</c:v>
                </c:pt>
                <c:pt idx="8">
                  <c:v>2.0</c:v>
                </c:pt>
                <c:pt idx="9">
                  <c:v>1.0</c:v>
                </c:pt>
                <c:pt idx="10">
                  <c:v>1.0</c:v>
                </c:pt>
              </c:numCache>
            </c:numRef>
          </c:val>
        </c:ser>
        <c:ser>
          <c:idx val="1"/>
          <c:order val="1"/>
          <c:tx>
            <c:v>Gamma source &amp; Particle beam</c:v>
          </c:tx>
          <c:cat>
            <c:strRef>
              <c:f>Sheet1!$G$39:$G$49</c:f>
              <c:strCache>
                <c:ptCount val="11"/>
                <c:pt idx="0">
                  <c:v>Generic detector R&amp;D</c:v>
                </c:pt>
                <c:pt idx="1">
                  <c:v>Generic Electronics Studies</c:v>
                </c:pt>
                <c:pt idx="2">
                  <c:v>Generic Dosimetry Studies</c:v>
                </c:pt>
                <c:pt idx="3">
                  <c:v>Generic Accelerator R&amp;D</c:v>
                </c:pt>
                <c:pt idx="4">
                  <c:v>RD50</c:v>
                </c:pt>
                <c:pt idx="5">
                  <c:v>RD51</c:v>
                </c:pt>
                <c:pt idx="6">
                  <c:v>ALICE</c:v>
                </c:pt>
                <c:pt idx="7">
                  <c:v>ATLAS</c:v>
                </c:pt>
                <c:pt idx="8">
                  <c:v>CMS</c:v>
                </c:pt>
                <c:pt idx="9">
                  <c:v>LHCb</c:v>
                </c:pt>
                <c:pt idx="10">
                  <c:v>COMPASS</c:v>
                </c:pt>
              </c:strCache>
            </c:strRef>
          </c:cat>
          <c:val>
            <c:numRef>
              <c:f>Sheet1!$I$39:$I$49</c:f>
              <c:numCache>
                <c:formatCode>General</c:formatCode>
                <c:ptCount val="11"/>
                <c:pt idx="0">
                  <c:v>1.0</c:v>
                </c:pt>
                <c:pt idx="2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3.0</c:v>
                </c:pt>
                <c:pt idx="8">
                  <c:v>1.0</c:v>
                </c:pt>
              </c:numCache>
            </c:numRef>
          </c:val>
        </c:ser>
        <c:shape val="box"/>
        <c:axId val="657305016"/>
        <c:axId val="657308200"/>
        <c:axId val="0"/>
      </c:bar3DChart>
      <c:catAx>
        <c:axId val="657305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57308200"/>
        <c:crosses val="autoZero"/>
        <c:auto val="1"/>
        <c:lblAlgn val="ctr"/>
        <c:lblOffset val="100"/>
      </c:catAx>
      <c:valAx>
        <c:axId val="657308200"/>
        <c:scaling>
          <c:orientation val="minMax"/>
        </c:scaling>
        <c:axPos val="l"/>
        <c:majorGridlines/>
        <c:numFmt formatCode="General" sourceLinked="1"/>
        <c:tickLblPos val="nextTo"/>
        <c:crossAx val="65730501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4445032610803"/>
          <c:y val="0.0688338967027846"/>
          <c:w val="0.426597269898086"/>
          <c:h val="0.109665079658967"/>
        </c:manualLayout>
      </c:layout>
      <c:spPr>
        <a:solidFill>
          <a:schemeClr val="bg1"/>
        </a:solidFill>
      </c:sp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4398413909477"/>
          <c:y val="0.142946668095542"/>
          <c:w val="0.745890707503754"/>
          <c:h val="0.72173835962420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78761918890988"/>
                  <c:y val="0.084491538541938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00862908532351564"/>
                  <c:y val="-0.0243601260762323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0.165321373855417"/>
                  <c:y val="-0.362651189219904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3"/>
              <c:layout>
                <c:manualLayout>
                  <c:x val="0.00510892514007977"/>
                  <c:y val="-0.0333929139230268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4"/>
              <c:layout>
                <c:manualLayout>
                  <c:x val="0.167220728576273"/>
                  <c:y val="0.00276028801548125"/>
                </c:manualLayout>
              </c:layout>
              <c:dLblPos val="bestFit"/>
              <c:showCatName val="1"/>
              <c:showPercent val="1"/>
            </c:dLbl>
            <c:delete val="1"/>
          </c:dLbls>
          <c:cat>
            <c:strRef>
              <c:f>Sheet1!$G$7:$G$11</c:f>
              <c:strCache>
                <c:ptCount val="5"/>
                <c:pt idx="0">
                  <c:v>Detector or Detector components</c:v>
                </c:pt>
                <c:pt idx="1">
                  <c:v>Accelerator Components</c:v>
                </c:pt>
                <c:pt idx="2">
                  <c:v>Material tests</c:v>
                </c:pt>
                <c:pt idx="3">
                  <c:v>Radiation Monitor, Dosimetry</c:v>
                </c:pt>
                <c:pt idx="4">
                  <c:v>Electronics, Power and Opto devices</c:v>
                </c:pt>
              </c:strCache>
            </c:strRef>
          </c:cat>
          <c:val>
            <c:numRef>
              <c:f>Sheet1!$H$7:$H$11</c:f>
              <c:numCache>
                <c:formatCode>General</c:formatCode>
                <c:ptCount val="5"/>
                <c:pt idx="0">
                  <c:v>17.0</c:v>
                </c:pt>
                <c:pt idx="1">
                  <c:v>2.0</c:v>
                </c:pt>
                <c:pt idx="2">
                  <c:v>9.0</c:v>
                </c:pt>
                <c:pt idx="3">
                  <c:v>7.0</c:v>
                </c:pt>
                <c:pt idx="4">
                  <c:v>8.0</c:v>
                </c:pt>
              </c:numCache>
            </c:numRef>
          </c:val>
        </c:ser>
      </c:pie3DChart>
    </c:plotArea>
    <c:plotVisOnly val="1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7B0DB-EE7F-4645-8EB7-85B4D6BE39B2}" type="datetimeFigureOut">
              <a:rPr lang="en-US" smtClean="0"/>
              <a:pPr/>
              <a:t>9/25/09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F7FD6-4269-EF46-AFC8-D3D3CA295E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11296-ABD4-8245-8B04-1E279FC0BA5F}" type="datetimeFigureOut">
              <a:rPr lang="en-US" smtClean="0"/>
              <a:pPr/>
              <a:t>9/25/09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DCE8-2111-B641-8E11-A3E606427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632" y="100854"/>
            <a:ext cx="8702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632" y="1404270"/>
            <a:ext cx="8702842" cy="488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048" y="6476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66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560" y="6476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8A5-9351-BF4D-87D4-542DB9E80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27833"/>
            <a:ext cx="7772400" cy="3296117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effectLst/>
              </a:rPr>
              <a:t>A GIF++ Gamma Irradiation Facility at the SPS H4 Beam Line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b="1" dirty="0" smtClean="0"/>
              <a:t>Proposal to the SPSC</a:t>
            </a:r>
            <a:br>
              <a:rPr lang="en-US" sz="3111" b="1" dirty="0" smtClean="0"/>
            </a:br>
            <a:r>
              <a:rPr lang="en-US" sz="3111" b="1" dirty="0" smtClean="0"/>
              <a:t>CERN, September 29</a:t>
            </a:r>
            <a:r>
              <a:rPr lang="en-US" sz="3111" b="1" baseline="30000" dirty="0" smtClean="0"/>
              <a:t>th</a:t>
            </a:r>
            <a:r>
              <a:rPr lang="en-US" sz="3111" b="1" dirty="0" smtClean="0"/>
              <a:t> 2009</a:t>
            </a:r>
            <a:endParaRPr lang="en-GB" sz="3111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82560" y="4676135"/>
            <a:ext cx="7591250" cy="20832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</a:rPr>
              <a:t>Mar Capeans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Richard Fortin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Lucie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Linssen</a:t>
            </a:r>
            <a:r>
              <a:rPr lang="en-GB" sz="20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Michael </a:t>
            </a:r>
            <a:r>
              <a:rPr lang="en-GB" sz="2000" dirty="0">
                <a:solidFill>
                  <a:schemeClr val="tx1"/>
                </a:solidFill>
              </a:rPr>
              <a:t>Moll, </a:t>
            </a:r>
            <a:r>
              <a:rPr lang="en-GB" sz="2000" dirty="0" err="1">
                <a:solidFill>
                  <a:schemeClr val="tx1"/>
                </a:solidFill>
              </a:rPr>
              <a:t>Christoph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Rembser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GB" sz="2000" i="1" dirty="0">
                <a:solidFill>
                  <a:srgbClr val="4F81BD"/>
                </a:solidFill>
              </a:rPr>
              <a:t> </a:t>
            </a:r>
            <a:endParaRPr lang="en-US" sz="2000" dirty="0">
              <a:solidFill>
                <a:srgbClr val="4F81BD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i="1" dirty="0">
                <a:solidFill>
                  <a:srgbClr val="4F81BD"/>
                </a:solidFill>
              </a:rPr>
              <a:t>On behalf of the GIF and GIF++ User </a:t>
            </a:r>
            <a:r>
              <a:rPr lang="en-GB" sz="2000" b="1" i="1" dirty="0" smtClean="0">
                <a:solidFill>
                  <a:srgbClr val="4F81BD"/>
                </a:solidFill>
              </a:rPr>
              <a:t>Communities</a:t>
            </a:r>
            <a:r>
              <a:rPr lang="en-GB" sz="2800" b="1" i="1" dirty="0" smtClean="0">
                <a:solidFill>
                  <a:srgbClr val="4F81BD"/>
                </a:solidFill>
              </a:rPr>
              <a:t>*</a:t>
            </a:r>
            <a:endParaRPr lang="en-GB" sz="2000" b="1" dirty="0">
              <a:solidFill>
                <a:srgbClr val="4F81BD"/>
              </a:soli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40" y="2182300"/>
            <a:ext cx="768375" cy="768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256091" y="3180025"/>
            <a:ext cx="305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F81BD"/>
                </a:solidFill>
              </a:rPr>
              <a:t>CERN-SPSC-2009-029 / SPSC-P-</a:t>
            </a:r>
            <a:r>
              <a:rPr lang="en-US" sz="1400" dirty="0" smtClean="0">
                <a:solidFill>
                  <a:srgbClr val="4F81BD"/>
                </a:solidFill>
              </a:rPr>
              <a:t>339</a:t>
            </a:r>
          </a:p>
          <a:p>
            <a:r>
              <a:rPr lang="en-US" sz="1400" dirty="0" smtClean="0">
                <a:solidFill>
                  <a:srgbClr val="4F81BD"/>
                </a:solidFill>
              </a:rPr>
              <a:t>http://cdsweb.cern.ch/record/1207380</a:t>
            </a:r>
            <a:endParaRPr lang="en-GB" sz="14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at the ENH1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213771"/>
            <a:ext cx="8702842" cy="1453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Floor plan of part of the H4 beam line in the EHN1 (CERN Building 887)</a:t>
            </a:r>
          </a:p>
          <a:p>
            <a:pPr marL="0" indent="0" algn="ctr">
              <a:spcBef>
                <a:spcPts val="1224"/>
              </a:spcBef>
              <a:buNone/>
            </a:pPr>
            <a:r>
              <a:rPr lang="en-US" sz="2000" dirty="0" smtClean="0"/>
              <a:t>Test areas are currently in operation ~ 100m upstream the GIF++ bunker: Compass-</a:t>
            </a:r>
            <a:r>
              <a:rPr lang="en-US" sz="2000" dirty="0" err="1" smtClean="0"/>
              <a:t>Calo</a:t>
            </a:r>
            <a:r>
              <a:rPr lang="en-US" sz="2000" dirty="0" smtClean="0"/>
              <a:t>, CALET, INSURAD, CMS-ECAL, CMS-BCM, NA63, RD51, </a:t>
            </a:r>
            <a:r>
              <a:rPr lang="en-US" sz="2000" dirty="0" err="1" smtClean="0"/>
              <a:t>LHCf</a:t>
            </a:r>
            <a:r>
              <a:rPr lang="en-US" sz="2000" dirty="0" smtClean="0"/>
              <a:t>, </a:t>
            </a:r>
            <a:r>
              <a:rPr lang="en-US" sz="2000" dirty="0" err="1" smtClean="0"/>
              <a:t>SiTRD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099" y="2692401"/>
            <a:ext cx="7073901" cy="360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Implementation: GIF++ bunker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361440"/>
            <a:ext cx="6350000" cy="48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sosceles Triangle 7"/>
          <p:cNvSpPr/>
          <p:nvPr/>
        </p:nvSpPr>
        <p:spPr>
          <a:xfrm rot="16200000" flipH="1">
            <a:off x="3203445" y="3820315"/>
            <a:ext cx="1645570" cy="1091540"/>
          </a:xfrm>
          <a:prstGeom prst="triangle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5400000">
            <a:off x="2643261" y="3785602"/>
            <a:ext cx="406398" cy="1166400"/>
          </a:xfrm>
          <a:prstGeom prst="triangle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720898" y="4127500"/>
            <a:ext cx="7965902" cy="1588"/>
          </a:xfrm>
          <a:prstGeom prst="line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905000" y="2844800"/>
            <a:ext cx="3098800" cy="3200400"/>
          </a:xfrm>
          <a:custGeom>
            <a:avLst/>
            <a:gdLst>
              <a:gd name="connsiteX0" fmla="*/ 419100 w 3098800"/>
              <a:gd name="connsiteY0" fmla="*/ 0 h 3200400"/>
              <a:gd name="connsiteX1" fmla="*/ 3098800 w 3098800"/>
              <a:gd name="connsiteY1" fmla="*/ 12700 h 3200400"/>
              <a:gd name="connsiteX2" fmla="*/ 3098800 w 3098800"/>
              <a:gd name="connsiteY2" fmla="*/ 2743200 h 3200400"/>
              <a:gd name="connsiteX3" fmla="*/ 2908300 w 3098800"/>
              <a:gd name="connsiteY3" fmla="*/ 2743200 h 3200400"/>
              <a:gd name="connsiteX4" fmla="*/ 2908300 w 3098800"/>
              <a:gd name="connsiteY4" fmla="*/ 3187700 h 3200400"/>
              <a:gd name="connsiteX5" fmla="*/ 1612900 w 3098800"/>
              <a:gd name="connsiteY5" fmla="*/ 3200400 h 3200400"/>
              <a:gd name="connsiteX6" fmla="*/ 1600200 w 3098800"/>
              <a:gd name="connsiteY6" fmla="*/ 2209800 h 3200400"/>
              <a:gd name="connsiteX7" fmla="*/ 0 w 3098800"/>
              <a:gd name="connsiteY7" fmla="*/ 2209800 h 3200400"/>
              <a:gd name="connsiteX8" fmla="*/ 25400 w 3098800"/>
              <a:gd name="connsiteY8" fmla="*/ 622300 h 3200400"/>
              <a:gd name="connsiteX9" fmla="*/ 406400 w 3098800"/>
              <a:gd name="connsiteY9" fmla="*/ 609600 h 3200400"/>
              <a:gd name="connsiteX10" fmla="*/ 419100 w 3098800"/>
              <a:gd name="connsiteY10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8800" h="3200400">
                <a:moveTo>
                  <a:pt x="419100" y="0"/>
                </a:moveTo>
                <a:lnTo>
                  <a:pt x="3098800" y="12700"/>
                </a:lnTo>
                <a:lnTo>
                  <a:pt x="3098800" y="2743200"/>
                </a:lnTo>
                <a:lnTo>
                  <a:pt x="2908300" y="2743200"/>
                </a:lnTo>
                <a:lnTo>
                  <a:pt x="2908300" y="3187700"/>
                </a:lnTo>
                <a:lnTo>
                  <a:pt x="1612900" y="3200400"/>
                </a:lnTo>
                <a:lnTo>
                  <a:pt x="1600200" y="2209800"/>
                </a:lnTo>
                <a:lnTo>
                  <a:pt x="0" y="2209800"/>
                </a:lnTo>
                <a:lnTo>
                  <a:pt x="25400" y="622300"/>
                </a:lnTo>
                <a:lnTo>
                  <a:pt x="406400" y="609600"/>
                </a:lnTo>
                <a:lnTo>
                  <a:pt x="419100" y="0"/>
                </a:lnTo>
                <a:close/>
              </a:path>
            </a:pathLst>
          </a:custGeom>
          <a:noFill/>
          <a:ln w="31750" cap="flat" cmpd="sng" algn="ctr">
            <a:solidFill>
              <a:srgbClr val="15FF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037430" y="5242867"/>
            <a:ext cx="25061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5FF4D"/>
                </a:solidFill>
              </a:rPr>
              <a:t>170 m</a:t>
            </a:r>
            <a:r>
              <a:rPr lang="en-GB" baseline="30000" dirty="0" smtClean="0">
                <a:solidFill>
                  <a:srgbClr val="15FF4D"/>
                </a:solidFill>
              </a:rPr>
              <a:t>2</a:t>
            </a:r>
          </a:p>
          <a:p>
            <a:r>
              <a:rPr lang="en-GB" dirty="0" smtClean="0">
                <a:solidFill>
                  <a:srgbClr val="15FF4D"/>
                </a:solidFill>
              </a:rPr>
              <a:t>GIF++ area ~ 2 </a:t>
            </a:r>
            <a:r>
              <a:rPr lang="en-GB" dirty="0" err="1" smtClean="0">
                <a:solidFill>
                  <a:srgbClr val="15FF4D"/>
                </a:solidFill>
              </a:rPr>
              <a:t>x</a:t>
            </a:r>
            <a:r>
              <a:rPr lang="en-GB" dirty="0" smtClean="0">
                <a:solidFill>
                  <a:srgbClr val="15FF4D"/>
                </a:solidFill>
              </a:rPr>
              <a:t> GIF area</a:t>
            </a:r>
            <a:endParaRPr lang="en-GB" dirty="0">
              <a:solidFill>
                <a:srgbClr val="15FF4D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flipV="1">
            <a:off x="4413250" y="6146462"/>
            <a:ext cx="241300" cy="330200"/>
          </a:xfrm>
          <a:prstGeom prst="downArrow">
            <a:avLst/>
          </a:prstGeom>
          <a:solidFill>
            <a:srgbClr val="15FF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294" y="3784599"/>
            <a:ext cx="14273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H4 Beam line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56157" y="1549400"/>
            <a:ext cx="583200" cy="1270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965449" y="1549400"/>
            <a:ext cx="3222000" cy="127000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4165600" y="2489200"/>
            <a:ext cx="421200" cy="330200"/>
          </a:xfrm>
          <a:prstGeom prst="downArrow">
            <a:avLst/>
          </a:prstGeom>
          <a:solidFill>
            <a:srgbClr val="15FF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3003550" y="2489200"/>
            <a:ext cx="241300" cy="330200"/>
          </a:xfrm>
          <a:prstGeom prst="downArrow">
            <a:avLst/>
          </a:prstGeom>
          <a:solidFill>
            <a:srgbClr val="15FF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124200" y="3428999"/>
            <a:ext cx="356260" cy="162000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16200000">
            <a:off x="4940300" y="3390899"/>
            <a:ext cx="356260" cy="162000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404260" y="4305303"/>
            <a:ext cx="107620" cy="12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00854"/>
            <a:ext cx="8702842" cy="826246"/>
          </a:xfrm>
        </p:spPr>
        <p:txBody>
          <a:bodyPr/>
          <a:lstStyle/>
          <a:p>
            <a:r>
              <a:rPr lang="en-GB" dirty="0" smtClean="0"/>
              <a:t>GIF++ Bunker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 descr="3D_Outsid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14534"/>
            <a:ext cx="7531100" cy="562245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87400" y="2876325"/>
            <a:ext cx="7531100" cy="1574795"/>
          </a:xfrm>
          <a:prstGeom prst="straightConnector1">
            <a:avLst/>
          </a:prstGeom>
          <a:ln w="34925" cap="flat" cmpd="sng" algn="ctr">
            <a:solidFill>
              <a:srgbClr val="15FF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00854"/>
            <a:ext cx="8702842" cy="965200"/>
          </a:xfrm>
        </p:spPr>
        <p:txBody>
          <a:bodyPr/>
          <a:lstStyle/>
          <a:p>
            <a:r>
              <a:rPr lang="en-GB" dirty="0" smtClean="0"/>
              <a:t>Operation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354"/>
            <a:ext cx="8486274" cy="5597933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EN-MEF group</a:t>
            </a:r>
          </a:p>
          <a:p>
            <a:pPr lvl="1"/>
            <a:r>
              <a:rPr lang="en-US" sz="1400" dirty="0" smtClean="0"/>
              <a:t>Maintenance of the GIF++ beam line and corresponding equipment</a:t>
            </a:r>
          </a:p>
          <a:p>
            <a:pPr lvl="1"/>
            <a:r>
              <a:rPr lang="en-US" sz="1400" dirty="0" smtClean="0"/>
              <a:t>Assistance to the users for the installation and integration of their equipment under test</a:t>
            </a:r>
          </a:p>
          <a:p>
            <a:pPr lvl="1"/>
            <a:r>
              <a:rPr lang="en-US" sz="1400" dirty="0" smtClean="0"/>
              <a:t>Optimization of required beam conditions</a:t>
            </a:r>
          </a:p>
          <a:p>
            <a:pPr lvl="1"/>
            <a:r>
              <a:rPr lang="en-US" sz="1400" dirty="0" smtClean="0"/>
              <a:t>Maintenance of the fixed gas supply installations</a:t>
            </a:r>
          </a:p>
          <a:p>
            <a:pPr>
              <a:spcBef>
                <a:spcPts val="960"/>
              </a:spcBef>
            </a:pPr>
            <a:r>
              <a:rPr lang="en-US" sz="1600" b="1" dirty="0" smtClean="0"/>
              <a:t>PH-DT</a:t>
            </a:r>
          </a:p>
          <a:p>
            <a:pPr lvl="1"/>
            <a:r>
              <a:rPr lang="en-US" sz="1400" dirty="0" smtClean="0"/>
              <a:t>Assistance and liaison with users on a day-to-day basis</a:t>
            </a:r>
          </a:p>
          <a:p>
            <a:pPr lvl="1"/>
            <a:r>
              <a:rPr lang="en-US" sz="1400" dirty="0" smtClean="0"/>
              <a:t>Maintenance of the control system of the facility</a:t>
            </a:r>
          </a:p>
          <a:p>
            <a:pPr lvl="1"/>
            <a:r>
              <a:rPr lang="en-US" sz="1400" dirty="0" smtClean="0"/>
              <a:t>Maintenance of the gas mixing and purification plants, shared with the users</a:t>
            </a:r>
          </a:p>
          <a:p>
            <a:pPr lvl="1"/>
            <a:r>
              <a:rPr lang="en-US" sz="1400" dirty="0" smtClean="0"/>
              <a:t>Follow up the annual maintenance of the </a:t>
            </a:r>
            <a:r>
              <a:rPr lang="en-US" sz="1400" baseline="30000" dirty="0" smtClean="0"/>
              <a:t>137</a:t>
            </a:r>
            <a:r>
              <a:rPr lang="en-US" sz="1400" dirty="0" smtClean="0"/>
              <a:t>Cs source by a competent external firm</a:t>
            </a:r>
          </a:p>
          <a:p>
            <a:pPr lvl="1"/>
            <a:r>
              <a:rPr lang="en-US" sz="1400" dirty="0" smtClean="0"/>
              <a:t>TSO of the facility</a:t>
            </a:r>
          </a:p>
          <a:p>
            <a:pPr>
              <a:spcBef>
                <a:spcPts val="960"/>
              </a:spcBef>
            </a:pPr>
            <a:r>
              <a:rPr lang="en-US" sz="1600" b="1" dirty="0" smtClean="0"/>
              <a:t>DG-SCR group</a:t>
            </a:r>
          </a:p>
          <a:p>
            <a:pPr lvl="1"/>
            <a:r>
              <a:rPr lang="en-US" sz="1400" dirty="0" smtClean="0"/>
              <a:t>Monitoring of all ionizing radiation in the area in view of safety regulations</a:t>
            </a:r>
          </a:p>
          <a:p>
            <a:pPr lvl="1"/>
            <a:r>
              <a:rPr lang="en-US" sz="1400" dirty="0" smtClean="0"/>
              <a:t>Radiological risk assessments in view of different test conditions</a:t>
            </a:r>
          </a:p>
          <a:p>
            <a:pPr>
              <a:spcBef>
                <a:spcPts val="960"/>
              </a:spcBef>
            </a:pPr>
            <a:r>
              <a:rPr lang="en-US" sz="1600" b="1" dirty="0" smtClean="0"/>
              <a:t>Users</a:t>
            </a:r>
          </a:p>
          <a:p>
            <a:pPr lvl="1"/>
            <a:r>
              <a:rPr lang="en-US" sz="1400" dirty="0" smtClean="0"/>
              <a:t>Responsible for their specific detectors and peripheral equipment such as user-specific gas equipment, cables, power supplies, readout electronics, DAQ, etc.</a:t>
            </a:r>
          </a:p>
          <a:p>
            <a:pPr lvl="1"/>
            <a:r>
              <a:rPr lang="en-US" sz="1400" dirty="0" smtClean="0"/>
              <a:t>Data taking shifts</a:t>
            </a:r>
          </a:p>
          <a:p>
            <a:pPr>
              <a:spcBef>
                <a:spcPts val="960"/>
              </a:spcBef>
            </a:pPr>
            <a:r>
              <a:rPr lang="en-US" sz="1600" b="1" dirty="0" smtClean="0"/>
              <a:t>PS/SPS Coordinator</a:t>
            </a:r>
          </a:p>
          <a:p>
            <a:pPr lvl="1"/>
            <a:r>
              <a:rPr lang="en-US" sz="1400" dirty="0" smtClean="0"/>
              <a:t>Allocation of particle beam time and its sharing between GIF++ users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Requested Beam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48" y="1587501"/>
            <a:ext cx="8467552" cy="4267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Completion of the GIF++ </a:t>
            </a:r>
            <a:r>
              <a:rPr lang="en-US" sz="2400" dirty="0" smtClean="0"/>
              <a:t>installation by mid-2010</a:t>
            </a:r>
          </a:p>
          <a:p>
            <a:pPr>
              <a:spcBef>
                <a:spcPts val="2600"/>
              </a:spcBef>
            </a:pPr>
            <a:r>
              <a:rPr lang="en-US" sz="2400" dirty="0" smtClean="0"/>
              <a:t>GIF++ </a:t>
            </a:r>
            <a:r>
              <a:rPr lang="en-US" sz="2400" b="1" dirty="0" smtClean="0"/>
              <a:t>Commissioning</a:t>
            </a:r>
          </a:p>
          <a:p>
            <a:pPr lvl="1"/>
            <a:r>
              <a:rPr lang="en-US" sz="1800" dirty="0" smtClean="0"/>
              <a:t>Running-in time of approximately 8 weeks; this includes 2 weeks with secondary SPS beam of modest intensity.</a:t>
            </a:r>
          </a:p>
          <a:p>
            <a:pPr>
              <a:spcBef>
                <a:spcPts val="2600"/>
              </a:spcBef>
            </a:pPr>
            <a:r>
              <a:rPr lang="en-US" sz="2400" b="1" dirty="0" smtClean="0"/>
              <a:t>Annual running</a:t>
            </a:r>
            <a:r>
              <a:rPr lang="en-US" sz="2400" dirty="0" smtClean="0"/>
              <a:t> of 48 weeks with the gamma source</a:t>
            </a:r>
          </a:p>
          <a:p>
            <a:pPr>
              <a:spcBef>
                <a:spcPts val="2600"/>
              </a:spcBef>
            </a:pPr>
            <a:r>
              <a:rPr lang="en-US" sz="2400" b="1" dirty="0" smtClean="0"/>
              <a:t>Beam time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4F81BD"/>
                </a:solidFill>
              </a:rPr>
              <a:t>main H4 user, of 6 to 8 weeks </a:t>
            </a:r>
            <a:r>
              <a:rPr lang="en-US" sz="2400" dirty="0" smtClean="0"/>
              <a:t>spread over three ~2-week </a:t>
            </a:r>
            <a:r>
              <a:rPr lang="en-US" sz="2400" dirty="0" smtClean="0"/>
              <a:t>periods.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Muon </a:t>
            </a:r>
            <a:r>
              <a:rPr lang="en-US" sz="1800" dirty="0" smtClean="0"/>
              <a:t>beams at energies above 100 </a:t>
            </a:r>
            <a:r>
              <a:rPr lang="en-US" sz="1800" dirty="0" err="1" smtClean="0"/>
              <a:t>GeV</a:t>
            </a:r>
            <a:r>
              <a:rPr lang="en-US" sz="1800" dirty="0" smtClean="0"/>
              <a:t>, complemented occasionally with charged </a:t>
            </a:r>
            <a:r>
              <a:rPr lang="en-US" sz="1800" dirty="0" err="1" smtClean="0"/>
              <a:t>pions</a:t>
            </a:r>
            <a:r>
              <a:rPr lang="en-US" sz="1800" dirty="0" smtClean="0"/>
              <a:t>, protons and electrons.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 Capeans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propose the implementation of a new gamma irradiation facility, combined with a high-energy particle beam in the SPS H4 beam line in hall EHN1.</a:t>
            </a:r>
          </a:p>
          <a:p>
            <a:pPr lvl="1">
              <a:spcBef>
                <a:spcPts val="1200"/>
              </a:spcBef>
            </a:pPr>
            <a:r>
              <a:rPr lang="en-US" sz="2323" dirty="0" smtClean="0"/>
              <a:t>GIF++ is motivated </a:t>
            </a:r>
            <a:r>
              <a:rPr lang="en-US" sz="2323" dirty="0" smtClean="0">
                <a:solidFill>
                  <a:srgbClr val="4F81BD"/>
                </a:solidFill>
              </a:rPr>
              <a:t>by strong needs from the LHC and sLHC </a:t>
            </a:r>
            <a:r>
              <a:rPr lang="en-US" sz="2323" dirty="0" smtClean="0"/>
              <a:t>detector and accelerator communities.</a:t>
            </a:r>
          </a:p>
          <a:p>
            <a:pPr lvl="1">
              <a:spcBef>
                <a:spcPts val="1200"/>
              </a:spcBef>
            </a:pPr>
            <a:r>
              <a:rPr lang="en-US" sz="2323" dirty="0" smtClean="0"/>
              <a:t>GIF++ follows up on the </a:t>
            </a:r>
            <a:r>
              <a:rPr lang="en-US" sz="2323" dirty="0" smtClean="0">
                <a:solidFill>
                  <a:srgbClr val="4F81BD"/>
                </a:solidFill>
              </a:rPr>
              <a:t>very successful GIF facility </a:t>
            </a:r>
            <a:r>
              <a:rPr lang="en-US" sz="2323" dirty="0" smtClean="0"/>
              <a:t>in the SPS west area, which lost its access to a particle beam in 2004 and which currently suffers from a lack of sufficient source intensity.</a:t>
            </a:r>
          </a:p>
          <a:p>
            <a:pPr lvl="1">
              <a:spcBef>
                <a:spcPts val="1200"/>
              </a:spcBef>
            </a:pPr>
            <a:r>
              <a:rPr lang="en-US" sz="2323" dirty="0" smtClean="0"/>
              <a:t>The GIF++ facility presented takes into account the </a:t>
            </a:r>
            <a:r>
              <a:rPr lang="en-US" sz="2323" dirty="0" smtClean="0">
                <a:solidFill>
                  <a:srgbClr val="4F81BD"/>
                </a:solidFill>
              </a:rPr>
              <a:t>requirements from the users </a:t>
            </a:r>
            <a:r>
              <a:rPr lang="en-US" sz="2323" dirty="0" smtClean="0"/>
              <a:t>and has been discussed extensively with them.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We ask the SPSC committee to:</a:t>
            </a:r>
          </a:p>
          <a:p>
            <a:pPr lvl="1">
              <a:spcBef>
                <a:spcPts val="1200"/>
              </a:spcBef>
            </a:pPr>
            <a:r>
              <a:rPr lang="en-US" sz="2323" dirty="0" smtClean="0"/>
              <a:t>Endorse the scientific case for the new GIF++ facility and ask it to </a:t>
            </a:r>
            <a:r>
              <a:rPr lang="en-US" sz="2323" dirty="0" smtClean="0">
                <a:solidFill>
                  <a:srgbClr val="4F81BD"/>
                </a:solidFill>
              </a:rPr>
              <a:t>support the implementation </a:t>
            </a:r>
            <a:r>
              <a:rPr lang="en-US" sz="2323" dirty="0" smtClean="0"/>
              <a:t>of the facility in the H4 location</a:t>
            </a:r>
          </a:p>
          <a:p>
            <a:pPr lvl="1">
              <a:spcBef>
                <a:spcPts val="1200"/>
              </a:spcBef>
            </a:pPr>
            <a:r>
              <a:rPr lang="en-US" sz="2323" dirty="0" smtClean="0">
                <a:solidFill>
                  <a:srgbClr val="4F81BD"/>
                </a:solidFill>
              </a:rPr>
              <a:t>Confirm that H4 beam time </a:t>
            </a:r>
            <a:r>
              <a:rPr lang="en-US" sz="2323" dirty="0" smtClean="0"/>
              <a:t>will be available for GIF++ at the level of 6-8 weeks per year after mid 2010, for a minimum period of 5y</a:t>
            </a:r>
            <a:endParaRPr lang="en-GB" sz="2323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 and GIF++ User Communities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Communities well known but there is no formal organisation beyond a mailing list and meetings related to the GIF/GIF++ usage/planning.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GIF users have provided in-kind contributions to the GIF facility.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GIF++ group very similar to GIF group but includes, in addition, new experiments, collaborations and groups developing equipment for sLHC.</a:t>
            </a:r>
          </a:p>
          <a:p>
            <a:pPr>
              <a:buNone/>
            </a:pPr>
            <a:endParaRPr lang="en-GB" dirty="0" smtClean="0">
              <a:solidFill>
                <a:schemeClr val="accent1"/>
              </a:solidFill>
            </a:endParaRP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ALICE, ATLAS, CMS, LHCb, COMPASS, </a:t>
            </a:r>
            <a:r>
              <a:rPr lang="en-US" sz="3200" dirty="0">
                <a:solidFill>
                  <a:schemeClr val="accent1"/>
                </a:solidFill>
              </a:rPr>
              <a:t>NA62 </a:t>
            </a:r>
            <a:r>
              <a:rPr lang="en-US" sz="3200" dirty="0" smtClean="0">
                <a:solidFill>
                  <a:schemeClr val="accent1"/>
                </a:solidFill>
              </a:rPr>
              <a:t>experiments</a:t>
            </a: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LHC </a:t>
            </a:r>
            <a:r>
              <a:rPr lang="en-US" sz="3200" dirty="0">
                <a:solidFill>
                  <a:schemeClr val="accent1"/>
                </a:solidFill>
              </a:rPr>
              <a:t>Beam loss </a:t>
            </a:r>
            <a:r>
              <a:rPr lang="en-US" sz="3200" dirty="0" smtClean="0">
                <a:solidFill>
                  <a:schemeClr val="accent1"/>
                </a:solidFill>
              </a:rPr>
              <a:t>monitors</a:t>
            </a: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RD-50 and RD-51 Collaborations</a:t>
            </a: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CERN </a:t>
            </a:r>
            <a:r>
              <a:rPr lang="en-US" sz="3200" dirty="0">
                <a:solidFill>
                  <a:schemeClr val="accent1"/>
                </a:solidFill>
              </a:rPr>
              <a:t>PH-DT, CERN PH-</a:t>
            </a:r>
            <a:r>
              <a:rPr lang="en-US" sz="3200" dirty="0" smtClean="0">
                <a:solidFill>
                  <a:schemeClr val="accent1"/>
                </a:solidFill>
              </a:rPr>
              <a:t>ESE</a:t>
            </a:r>
            <a:endParaRPr lang="en-US" sz="3200" dirty="0">
              <a:solidFill>
                <a:schemeClr val="accent1"/>
              </a:solidFill>
            </a:endParaRP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CERN </a:t>
            </a:r>
            <a:r>
              <a:rPr lang="en-US" sz="3200" dirty="0">
                <a:solidFill>
                  <a:schemeClr val="accent1"/>
                </a:solidFill>
              </a:rPr>
              <a:t>DG-SCI, CERN DG-</a:t>
            </a:r>
            <a:r>
              <a:rPr lang="en-US" sz="3200" dirty="0" smtClean="0">
                <a:solidFill>
                  <a:schemeClr val="accent1"/>
                </a:solidFill>
              </a:rPr>
              <a:t>SCR</a:t>
            </a:r>
            <a:endParaRPr lang="en-US" sz="3200" dirty="0">
              <a:solidFill>
                <a:schemeClr val="accent1"/>
              </a:solidFill>
            </a:endParaRP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CERN </a:t>
            </a:r>
            <a:r>
              <a:rPr lang="en-US" sz="3200" dirty="0">
                <a:solidFill>
                  <a:schemeClr val="accent1"/>
                </a:solidFill>
              </a:rPr>
              <a:t>EN-</a:t>
            </a:r>
            <a:r>
              <a:rPr lang="en-US" sz="3200" dirty="0" smtClean="0">
                <a:solidFill>
                  <a:schemeClr val="accent1"/>
                </a:solidFill>
              </a:rPr>
              <a:t>STI</a:t>
            </a:r>
            <a:endParaRPr lang="en-US" sz="3200" dirty="0">
              <a:solidFill>
                <a:schemeClr val="accent1"/>
              </a:solidFill>
            </a:endParaRP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CERN </a:t>
            </a:r>
            <a:r>
              <a:rPr lang="en-US" sz="3200" dirty="0">
                <a:solidFill>
                  <a:schemeClr val="accent1"/>
                </a:solidFill>
              </a:rPr>
              <a:t>TE-</a:t>
            </a:r>
            <a:r>
              <a:rPr lang="en-US" sz="3200" dirty="0" smtClean="0">
                <a:solidFill>
                  <a:schemeClr val="accent1"/>
                </a:solidFill>
              </a:rPr>
              <a:t>CRG</a:t>
            </a:r>
            <a:endParaRPr lang="en-US" sz="3200" dirty="0">
              <a:solidFill>
                <a:schemeClr val="accent1"/>
              </a:solidFill>
            </a:endParaRP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CERN </a:t>
            </a:r>
            <a:r>
              <a:rPr lang="en-US" sz="3200" dirty="0">
                <a:solidFill>
                  <a:schemeClr val="accent1"/>
                </a:solidFill>
              </a:rPr>
              <a:t>TE-</a:t>
            </a:r>
            <a:r>
              <a:rPr lang="en-US" sz="3200" dirty="0" smtClean="0">
                <a:solidFill>
                  <a:schemeClr val="accent1"/>
                </a:solidFill>
              </a:rPr>
              <a:t>MSC</a:t>
            </a:r>
            <a:endParaRPr lang="en-US" sz="3200" dirty="0">
              <a:solidFill>
                <a:schemeClr val="accent1"/>
              </a:solidFill>
            </a:endParaRPr>
          </a:p>
          <a:p>
            <a:pPr marL="1873250" lvl="1" indent="-361950">
              <a:buClr>
                <a:schemeClr val="accent1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CERN </a:t>
            </a:r>
            <a:r>
              <a:rPr lang="en-US" sz="3200" dirty="0">
                <a:solidFill>
                  <a:schemeClr val="accent1"/>
                </a:solidFill>
              </a:rPr>
              <a:t>BE-</a:t>
            </a:r>
            <a:r>
              <a:rPr lang="en-US" sz="3200" dirty="0" smtClean="0">
                <a:solidFill>
                  <a:schemeClr val="accent1"/>
                </a:solidFill>
              </a:rPr>
              <a:t>BI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Future Irradiation Facilities at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404270"/>
            <a:ext cx="8702842" cy="4882309"/>
          </a:xfrm>
        </p:spPr>
        <p:txBody>
          <a:bodyPr>
            <a:normAutofit/>
          </a:bodyPr>
          <a:lstStyle/>
          <a:p>
            <a:r>
              <a:rPr lang="en-GB" sz="2000" dirty="0"/>
              <a:t>I</a:t>
            </a:r>
            <a:r>
              <a:rPr lang="en-GB" sz="2000" dirty="0" smtClean="0"/>
              <a:t>n the SPSC meeting of September 2008, </a:t>
            </a:r>
            <a:r>
              <a:rPr lang="en-GB" sz="2000" dirty="0" err="1" smtClean="0"/>
              <a:t>H.Vincke</a:t>
            </a:r>
            <a:r>
              <a:rPr lang="en-GB" sz="2000" dirty="0" smtClean="0"/>
              <a:t> gave a status report</a:t>
            </a:r>
            <a:r>
              <a:rPr lang="en-US" sz="2000" dirty="0"/>
              <a:t> </a:t>
            </a:r>
            <a:r>
              <a:rPr lang="en-US" sz="2000" dirty="0" smtClean="0"/>
              <a:t>of the Working </a:t>
            </a:r>
            <a:r>
              <a:rPr lang="en-US" sz="2000" dirty="0"/>
              <a:t>G</a:t>
            </a:r>
            <a:r>
              <a:rPr lang="en-US" sz="2000" dirty="0" smtClean="0"/>
              <a:t>roup on Future </a:t>
            </a:r>
            <a:r>
              <a:rPr lang="en-US" sz="2000" dirty="0"/>
              <a:t>I</a:t>
            </a:r>
            <a:r>
              <a:rPr lang="en-US" sz="2000" dirty="0" smtClean="0"/>
              <a:t>rradiation </a:t>
            </a:r>
            <a:r>
              <a:rPr lang="en-US" sz="2000" dirty="0"/>
              <a:t>F</a:t>
            </a:r>
            <a:r>
              <a:rPr lang="en-US" sz="2000" dirty="0" smtClean="0"/>
              <a:t>acilities at CERN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 Capeans</a:t>
            </a:r>
            <a:endParaRPr lang="en-GB" dirty="0"/>
          </a:p>
        </p:txBody>
      </p:sp>
      <p:pic>
        <p:nvPicPr>
          <p:cNvPr id="7" name="Picture 6" descr="Screen shot 2009-09-23 at 16.16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24" y="2192083"/>
            <a:ext cx="5801546" cy="4369244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134201" y="4544987"/>
            <a:ext cx="3033292" cy="4994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125610" y="4843064"/>
            <a:ext cx="2959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>
                <a:solidFill>
                  <a:srgbClr val="4F81BD"/>
                </a:solidFill>
              </a:rPr>
              <a:t>H.Vincke</a:t>
            </a:r>
            <a:r>
              <a:rPr lang="en-GB" sz="1400" i="1" dirty="0" smtClean="0">
                <a:solidFill>
                  <a:srgbClr val="4F81BD"/>
                </a:solidFill>
              </a:rPr>
              <a:t>, SPSC meeting, Sept 4</a:t>
            </a:r>
            <a:r>
              <a:rPr lang="en-GB" sz="1400" i="1" baseline="30000" dirty="0" smtClean="0">
                <a:solidFill>
                  <a:srgbClr val="4F81BD"/>
                </a:solidFill>
              </a:rPr>
              <a:t>th</a:t>
            </a:r>
            <a:r>
              <a:rPr lang="en-GB" sz="1400" i="1" dirty="0" smtClean="0">
                <a:solidFill>
                  <a:srgbClr val="4F81BD"/>
                </a:solidFill>
              </a:rPr>
              <a:t> 2008</a:t>
            </a:r>
            <a:endParaRPr lang="en-GB" sz="1400" i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 of today’s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Update you on the </a:t>
            </a:r>
            <a:r>
              <a:rPr lang="en-US" sz="2800" dirty="0" smtClean="0">
                <a:solidFill>
                  <a:srgbClr val="4F81BD"/>
                </a:solidFill>
              </a:rPr>
              <a:t>GIF++ Implementation plan.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new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4F81BD"/>
                </a:solidFill>
              </a:rPr>
              <a:t>GIF++ facility </a:t>
            </a:r>
            <a:r>
              <a:rPr lang="en-US" sz="2800" dirty="0">
                <a:solidFill>
                  <a:srgbClr val="4F81BD"/>
                </a:solidFill>
              </a:rPr>
              <a:t>impacts on the use of the beam lines </a:t>
            </a:r>
            <a:r>
              <a:rPr lang="en-US" sz="2800" dirty="0"/>
              <a:t>in EHN1 and it will</a:t>
            </a:r>
            <a:r>
              <a:rPr lang="en-US" sz="2800" dirty="0" smtClean="0"/>
              <a:t> include </a:t>
            </a:r>
            <a:r>
              <a:rPr lang="en-US" sz="2800" dirty="0"/>
              <a:t>an average annual beam time request</a:t>
            </a:r>
            <a:r>
              <a:rPr lang="en-US" sz="2800" dirty="0" smtClean="0"/>
              <a:t> of </a:t>
            </a:r>
            <a:r>
              <a:rPr lang="en-US" sz="2800" dirty="0"/>
              <a:t>the order of 6-8 </a:t>
            </a:r>
            <a:r>
              <a:rPr lang="en-US" sz="2800" dirty="0" smtClean="0"/>
              <a:t>weeks per year, as main users.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GIF++ </a:t>
            </a:r>
            <a:r>
              <a:rPr lang="en-US" sz="2800" dirty="0" smtClean="0"/>
              <a:t>users are </a:t>
            </a:r>
            <a:r>
              <a:rPr lang="en-US" sz="2800" dirty="0"/>
              <a:t>mostly</a:t>
            </a:r>
            <a:r>
              <a:rPr lang="en-US" sz="2800" dirty="0" smtClean="0"/>
              <a:t> involved in LHC. </a:t>
            </a:r>
            <a:r>
              <a:rPr lang="en-US" sz="2800" dirty="0"/>
              <a:t>Yet, we</a:t>
            </a:r>
            <a:r>
              <a:rPr lang="en-US" sz="2800" dirty="0" smtClean="0"/>
              <a:t> think that it is appropriate to present the project to this committee rather </a:t>
            </a:r>
            <a:r>
              <a:rPr lang="en-US" sz="2800" dirty="0"/>
              <a:t>than </a:t>
            </a:r>
            <a:r>
              <a:rPr lang="en-US" sz="2800" dirty="0" smtClean="0"/>
              <a:t>LHCC.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We presume </a:t>
            </a:r>
            <a:r>
              <a:rPr lang="en-US" sz="2800" dirty="0"/>
              <a:t>that the</a:t>
            </a:r>
            <a:r>
              <a:rPr lang="en-US" sz="2800" dirty="0" smtClean="0"/>
              <a:t> PS-SPS Physics Coordinator </a:t>
            </a:r>
            <a:r>
              <a:rPr lang="en-US" sz="2800" dirty="0"/>
              <a:t>will report on</a:t>
            </a:r>
            <a:r>
              <a:rPr lang="en-US" sz="2800" dirty="0" smtClean="0"/>
              <a:t> today's presentation and discussion </a:t>
            </a:r>
            <a:r>
              <a:rPr lang="en-US" sz="2800" dirty="0"/>
              <a:t>to the LHCC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 Capeans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00854"/>
            <a:ext cx="8702842" cy="8062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Gamma Irradiation Facility (GIF)      </a:t>
            </a:r>
            <a:r>
              <a:rPr lang="en-GB" sz="2222" dirty="0" smtClean="0"/>
              <a:t>1997 - 2010</a:t>
            </a:r>
            <a:endParaRPr lang="en-GB" sz="2222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29/9/09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194553" y="4216400"/>
            <a:ext cx="381242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Shortfalls: </a:t>
            </a:r>
          </a:p>
          <a:p>
            <a:pPr marL="180975" indent="-180975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Beam not available since 2004</a:t>
            </a:r>
          </a:p>
          <a:p>
            <a:pPr marL="180975" indent="-180975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Aged facility (source and infrastructure)</a:t>
            </a:r>
          </a:p>
          <a:p>
            <a:pPr marL="180975" indent="-180975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Need more photon intensity (x10)</a:t>
            </a:r>
          </a:p>
          <a:p>
            <a:pPr marL="180975" indent="-180975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Need more space</a:t>
            </a:r>
          </a:p>
          <a:p>
            <a:endParaRPr lang="en-GB" dirty="0"/>
          </a:p>
        </p:txBody>
      </p:sp>
      <p:pic>
        <p:nvPicPr>
          <p:cNvPr id="8" name="Picture 7" descr="Screen shot 2009-09-23 at 16.46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8" y="3565401"/>
            <a:ext cx="4861005" cy="317478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9706" y="1109499"/>
          <a:ext cx="8298108" cy="2280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91293"/>
                <a:gridCol w="6906815"/>
              </a:tblGrid>
              <a:tr h="630798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Irradiation Field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740 </a:t>
                      </a:r>
                      <a:r>
                        <a:rPr lang="en-US" sz="1400" b="0" dirty="0" err="1" smtClean="0"/>
                        <a:t>GBq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baseline="30000" dirty="0" smtClean="0"/>
                        <a:t>137</a:t>
                      </a:r>
                      <a:r>
                        <a:rPr lang="en-US" sz="1400" b="0" dirty="0" smtClean="0"/>
                        <a:t>Cs source irradiation </a:t>
                      </a:r>
                      <a:r>
                        <a:rPr lang="en-US" sz="1400" b="0" i="1" dirty="0" smtClean="0">
                          <a:solidFill>
                            <a:srgbClr val="4F81BD"/>
                          </a:solidFill>
                        </a:rPr>
                        <a:t>(15 </a:t>
                      </a:r>
                      <a:r>
                        <a:rPr lang="en-US" sz="1400" b="0" i="1" dirty="0" err="1" smtClean="0">
                          <a:solidFill>
                            <a:srgbClr val="4F81BD"/>
                          </a:solidFill>
                        </a:rPr>
                        <a:t>rad/h</a:t>
                      </a:r>
                      <a:r>
                        <a:rPr lang="en-US" sz="1400" b="0" i="1" dirty="0" smtClean="0">
                          <a:solidFill>
                            <a:srgbClr val="4F81BD"/>
                          </a:solidFill>
                        </a:rPr>
                        <a:t> at a distance of 50 cm)</a:t>
                      </a:r>
                      <a:r>
                        <a:rPr lang="en-US" sz="1400" b="0" dirty="0" smtClean="0"/>
                        <a:t>, over large surfaces (~m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), combined with SPS West area X5 beam (until 2004)</a:t>
                      </a:r>
                      <a:endParaRPr lang="en-GB" sz="1400" b="0" i="1" dirty="0">
                        <a:solidFill>
                          <a:srgbClr val="4F81BD"/>
                        </a:solidFill>
                      </a:endParaRPr>
                    </a:p>
                  </a:txBody>
                  <a:tcPr/>
                </a:tc>
              </a:tr>
              <a:tr h="2817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Occupation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Fully booked all year round, even nowadays (50 </a:t>
                      </a:r>
                      <a:r>
                        <a:rPr lang="en-US" sz="1400" dirty="0" err="1" smtClean="0"/>
                        <a:t>w/y</a:t>
                      </a:r>
                      <a:r>
                        <a:rPr lang="en-US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  <a:tr h="78700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Major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Detector community</a:t>
                      </a:r>
                      <a:endParaRPr lang="en-US" sz="14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For instance, most LHC gas detector technologies have been validated at the GIF</a:t>
                      </a:r>
                      <a:r>
                        <a:rPr lang="en-US" sz="1400" i="1" dirty="0" smtClean="0"/>
                        <a:t>:</a:t>
                      </a:r>
                    </a:p>
                    <a:p>
                      <a:pPr marL="457200" marR="0" lvl="1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100" b="1" i="1" dirty="0" smtClean="0"/>
                        <a:t>CMS</a:t>
                      </a:r>
                      <a:r>
                        <a:rPr lang="fr-FR" sz="1100" b="0" i="1" dirty="0" smtClean="0"/>
                        <a:t>:</a:t>
                      </a:r>
                      <a:r>
                        <a:rPr lang="fr-FR" sz="1100" b="0" i="1" baseline="0" dirty="0" smtClean="0"/>
                        <a:t> R</a:t>
                      </a:r>
                      <a:r>
                        <a:rPr lang="fr-FR" sz="1100" b="0" i="1" dirty="0" smtClean="0"/>
                        <a:t>PC, CSC; </a:t>
                      </a:r>
                      <a:r>
                        <a:rPr lang="fr-FR" sz="1100" b="1" i="1" dirty="0" smtClean="0"/>
                        <a:t>ATLAS</a:t>
                      </a:r>
                      <a:r>
                        <a:rPr lang="fr-FR" sz="1100" b="0" i="1" dirty="0" smtClean="0"/>
                        <a:t>: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0" i="1" dirty="0" smtClean="0"/>
                        <a:t>MDT,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0" i="1" dirty="0" smtClean="0"/>
                        <a:t>RPC,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0" i="1" dirty="0" smtClean="0"/>
                        <a:t>TGC,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0" i="1" dirty="0" smtClean="0"/>
                        <a:t>CSC; </a:t>
                      </a:r>
                      <a:r>
                        <a:rPr lang="fr-FR" sz="1100" b="1" i="1" dirty="0" smtClean="0"/>
                        <a:t>ALICE</a:t>
                      </a:r>
                      <a:r>
                        <a:rPr lang="fr-FR" sz="1100" b="0" i="1" dirty="0" smtClean="0"/>
                        <a:t> TOF,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0" i="1" dirty="0" smtClean="0"/>
                        <a:t>AMS; CPC,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0" i="1" dirty="0" smtClean="0"/>
                        <a:t>RPC;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1" i="1" dirty="0" err="1" smtClean="0"/>
                        <a:t>LHCb</a:t>
                      </a:r>
                      <a:r>
                        <a:rPr lang="fr-FR" sz="1100" b="0" i="1" dirty="0" smtClean="0"/>
                        <a:t>: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0" i="1" dirty="0" smtClean="0"/>
                        <a:t>MWPC;</a:t>
                      </a:r>
                      <a:r>
                        <a:rPr lang="fr-FR" sz="1100" b="0" i="1" baseline="0" dirty="0" smtClean="0"/>
                        <a:t> </a:t>
                      </a:r>
                      <a:r>
                        <a:rPr lang="fr-FR" sz="1100" b="1" i="1" dirty="0" smtClean="0"/>
                        <a:t>COMPASS</a:t>
                      </a:r>
                      <a:r>
                        <a:rPr lang="fr-FR" sz="1100" b="0" i="1" dirty="0" smtClean="0"/>
                        <a:t> detectors</a:t>
                      </a:r>
                    </a:p>
                  </a:txBody>
                  <a:tcPr/>
                </a:tc>
              </a:tr>
              <a:tr h="55800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Tests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Pure gamma irradiations, Long-term irradiation of detectors and performance studies under harsh background conditions (photon source= background; particle beam= signal)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6289523" y="1392165"/>
            <a:ext cx="28907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1954"/>
            <a:ext cx="8702842" cy="1189711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An example of Intensive Use of the GIF</a:t>
            </a:r>
            <a:br>
              <a:rPr lang="en-GB" dirty="0" smtClean="0"/>
            </a:br>
            <a:r>
              <a:rPr lang="en-GB" sz="3111" i="1" dirty="0" smtClean="0">
                <a:solidFill>
                  <a:srgbClr val="C0504D"/>
                </a:solidFill>
              </a:rPr>
              <a:t>Validation </a:t>
            </a:r>
            <a:r>
              <a:rPr lang="en-GB" sz="3111" i="1" dirty="0" smtClean="0">
                <a:solidFill>
                  <a:srgbClr val="C0504D"/>
                </a:solidFill>
              </a:rPr>
              <a:t>of CMS RPCs at GIF  (</a:t>
            </a:r>
            <a:r>
              <a:rPr lang="en-GB" sz="3111" i="1" dirty="0" err="1" smtClean="0">
                <a:solidFill>
                  <a:srgbClr val="C0504D"/>
                </a:solidFill>
              </a:rPr>
              <a:t>R.Guida</a:t>
            </a:r>
            <a:r>
              <a:rPr lang="en-GB" sz="3111" i="1" dirty="0" smtClean="0">
                <a:solidFill>
                  <a:srgbClr val="C0504D"/>
                </a:solidFill>
              </a:rPr>
              <a:t> et al.</a:t>
            </a:r>
            <a:r>
              <a:rPr lang="en-GB" sz="3111" i="1" dirty="0" smtClean="0">
                <a:solidFill>
                  <a:srgbClr val="C0504D"/>
                </a:solidFill>
              </a:rPr>
              <a:t>)</a:t>
            </a:r>
            <a:endParaRPr lang="en-GB" sz="3111" i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86" y="1392165"/>
            <a:ext cx="6218226" cy="2560452"/>
          </a:xfrm>
        </p:spPr>
        <p:txBody>
          <a:bodyPr>
            <a:noAutofit/>
          </a:bodyPr>
          <a:lstStyle/>
          <a:p>
            <a:pPr marL="180975" indent="-180975">
              <a:spcAft>
                <a:spcPts val="600"/>
              </a:spcAft>
            </a:pPr>
            <a:r>
              <a:rPr lang="en-GB" sz="1600" dirty="0" smtClean="0">
                <a:solidFill>
                  <a:srgbClr val="4F81BD"/>
                </a:solidFill>
              </a:rPr>
              <a:t>2002 – 2004, Long-term validation tests</a:t>
            </a:r>
          </a:p>
          <a:p>
            <a:pPr marL="531813" lvl="1" indent="-168275">
              <a:buFont typeface="Arial"/>
              <a:buChar char="•"/>
            </a:pPr>
            <a:r>
              <a:rPr lang="en-GB" sz="1400" dirty="0" smtClean="0"/>
              <a:t>Set-up 1: 11 RPC prototypes (50 </a:t>
            </a:r>
            <a:r>
              <a:rPr lang="en-GB" sz="1400" dirty="0" err="1" smtClean="0"/>
              <a:t>x</a:t>
            </a:r>
            <a:r>
              <a:rPr lang="en-GB" sz="1400" dirty="0" smtClean="0"/>
              <a:t> 50 cm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), Integrated charge equivalent 15 CMS years.</a:t>
            </a:r>
          </a:p>
          <a:p>
            <a:pPr marL="531813" lvl="1" indent="-168275">
              <a:buFont typeface="Arial"/>
              <a:buChar char="•"/>
            </a:pPr>
            <a:r>
              <a:rPr lang="en-GB" sz="1400" dirty="0" smtClean="0"/>
              <a:t>Set-up 2: 3 final RPC chambers (240 </a:t>
            </a:r>
            <a:r>
              <a:rPr lang="en-GB" sz="1400" dirty="0" err="1" smtClean="0"/>
              <a:t>x</a:t>
            </a:r>
            <a:r>
              <a:rPr lang="en-GB" sz="1400" dirty="0" smtClean="0"/>
              <a:t> 205 cm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) operated in closed-loop gas system; Integrated charge equivalent 9 CMS years.</a:t>
            </a:r>
          </a:p>
          <a:p>
            <a:pPr marL="180975" indent="-180975">
              <a:spcBef>
                <a:spcPts val="1224"/>
              </a:spcBef>
            </a:pPr>
            <a:r>
              <a:rPr lang="en-GB" sz="1600" dirty="0" smtClean="0">
                <a:solidFill>
                  <a:srgbClr val="4F81BD"/>
                </a:solidFill>
              </a:rPr>
              <a:t>2008 - 2009, Optimization of RPC operation in closed-loop gas systems</a:t>
            </a:r>
          </a:p>
          <a:p>
            <a:pPr marL="531813" lvl="2" indent="-168275">
              <a:spcBef>
                <a:spcPts val="624"/>
              </a:spcBef>
            </a:pPr>
            <a:r>
              <a:rPr lang="en-GB" sz="1400" dirty="0" smtClean="0"/>
              <a:t>Set-up: 5 final CMS RPC chambers operated in closed-loop gas system; set-up complemented with ATLAS RPCs, </a:t>
            </a:r>
            <a:r>
              <a:rPr lang="en-GB" sz="1400" i="1" dirty="0" smtClean="0"/>
              <a:t>test on-going.</a:t>
            </a:r>
            <a:endParaRPr lang="en-GB" sz="1100" dirty="0" smtClean="0"/>
          </a:p>
          <a:p>
            <a:pPr>
              <a:buNone/>
            </a:pP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871" y="3947777"/>
            <a:ext cx="8835888" cy="2646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kumimoji="0" lang="en-GB" sz="2824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impact on the construction and operation of RPCs for LHC</a:t>
            </a:r>
            <a:endParaRPr kumimoji="0" lang="en-GB" sz="1412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Validation and selection of assembly materials for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1600" dirty="0" smtClean="0"/>
              <a:t>RPC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detectors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gas systems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 of the gas mixture:</a:t>
            </a:r>
          </a:p>
          <a:p>
            <a:pPr marL="628650" marR="0" lvl="1" indent="-26511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–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vapour added to the gas mixture to control the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bakelite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resistivity (~ rate capability).</a:t>
            </a:r>
          </a:p>
          <a:p>
            <a:pPr marL="628650" marR="0" lvl="1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–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 analysis revealed fundamental for proper operation: detected impurities in the return mixture, F-production studied.</a:t>
            </a:r>
          </a:p>
          <a:p>
            <a:pPr marL="628650" marR="0" lvl="1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/>
              <a:buChar char="–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Validation of gas purifiers for safe  operation in closed-loop gas systems for LHC.</a:t>
            </a:r>
          </a:p>
          <a:p>
            <a:pPr marL="171450" indent="-265113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GB" sz="1600" dirty="0" smtClean="0"/>
              <a:t>Tested detector performance with beam + photon background: efficiency, rate capability up to  ~1kHz/cm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 etc.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4572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GB" b="1" dirty="0" smtClean="0">
                <a:solidFill>
                  <a:schemeClr val="accent1"/>
                </a:solidFill>
              </a:rPr>
              <a:t>I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nformation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shared/compared between all LHC experiments.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9316" y="3372333"/>
            <a:ext cx="125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bg1"/>
                </a:solidFill>
              </a:rPr>
              <a:t>GIF, Sept. 08</a:t>
            </a:r>
            <a:endParaRPr lang="en-GB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8284"/>
            <a:ext cx="8702842" cy="1030985"/>
          </a:xfrm>
        </p:spPr>
        <p:txBody>
          <a:bodyPr>
            <a:normAutofit/>
          </a:bodyPr>
          <a:lstStyle/>
          <a:p>
            <a:r>
              <a:rPr lang="en-GB" dirty="0" smtClean="0"/>
              <a:t>Collection of GIF++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3" y="1049200"/>
            <a:ext cx="4390571" cy="379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Options for Gamma Field:</a:t>
            </a:r>
          </a:p>
          <a:p>
            <a:pPr marL="222250" lvl="1" indent="-261938">
              <a:spcBef>
                <a:spcPts val="6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600" dirty="0" smtClean="0"/>
              <a:t>Exposure </a:t>
            </a:r>
            <a:r>
              <a:rPr lang="en-US" sz="1600" dirty="0"/>
              <a:t>of objects to the radiation field of a high intensity gamma </a:t>
            </a:r>
            <a:r>
              <a:rPr lang="en-US" sz="1600" dirty="0" smtClean="0"/>
              <a:t>source</a:t>
            </a:r>
          </a:p>
          <a:p>
            <a:pPr marL="222250" lvl="1" indent="-261938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chemeClr val="accent1"/>
                </a:solidFill>
              </a:rPr>
              <a:t>Answers: 29</a:t>
            </a:r>
          </a:p>
          <a:p>
            <a:pPr marL="222250" lvl="1" indent="-261938">
              <a:spcBef>
                <a:spcPts val="600"/>
              </a:spcBef>
              <a:buClr>
                <a:schemeClr val="tx1"/>
              </a:buClr>
              <a:buFont typeface="+mj-lt"/>
              <a:buAutoNum type="alphaLcParenR" startAt="2"/>
            </a:pPr>
            <a:r>
              <a:rPr lang="en-US" sz="1600" dirty="0" smtClean="0"/>
              <a:t>Large</a:t>
            </a:r>
            <a:r>
              <a:rPr lang="en-US" sz="1600" dirty="0"/>
              <a:t>-area gamma irradiation facility combined with a particle test beam of low </a:t>
            </a:r>
            <a:r>
              <a:rPr lang="en-US" sz="1600" dirty="0" smtClean="0"/>
              <a:t>intensity.</a:t>
            </a:r>
          </a:p>
          <a:p>
            <a:pPr marL="222250" lvl="1" indent="-261938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EE5355"/>
                </a:solidFill>
              </a:rPr>
              <a:t>Answers: 9</a:t>
            </a:r>
          </a:p>
          <a:p>
            <a:pPr marL="266700" indent="-266700">
              <a:buNone/>
            </a:pPr>
            <a:r>
              <a:rPr lang="en-GB" sz="1400" dirty="0" smtClean="0"/>
              <a:t>	&gt; In-depth discussions with the LHC upgrade program team (3 dedicated users meetings, open meetings)</a:t>
            </a:r>
            <a:endParaRPr lang="en-US" sz="1400" dirty="0" smtClean="0"/>
          </a:p>
          <a:p>
            <a:pPr marL="222250" lvl="1" indent="-261938">
              <a:buNone/>
            </a:pPr>
            <a:endParaRPr lang="en-GB" sz="1600" dirty="0" smtClean="0">
              <a:solidFill>
                <a:srgbClr val="EE5355"/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 Capeans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1417" y="6391995"/>
            <a:ext cx="2133600" cy="365125"/>
          </a:xfrm>
        </p:spPr>
        <p:txBody>
          <a:bodyPr/>
          <a:lstStyle/>
          <a:p>
            <a:fld id="{845768A5-9351-BF4D-87D4-542DB9E8012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" name="Picture 10" descr="Screen shot 2009-09-24 at 16.33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43" y="2532457"/>
            <a:ext cx="3640797" cy="3995343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4726865" y="3810000"/>
          <a:ext cx="4191209" cy="280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3045" y="1015998"/>
            <a:ext cx="4487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/>
              <a:t>Web-Questionnaires sent to users communities in particle physics.</a:t>
            </a:r>
          </a:p>
          <a:p>
            <a:pPr marL="0" lvl="1">
              <a:spcBef>
                <a:spcPts val="600"/>
              </a:spcBef>
            </a:pPr>
            <a:r>
              <a:rPr lang="en-US" sz="1600" dirty="0" smtClean="0"/>
              <a:t>Questions on the required radiation field, facility infrastructure, type of irradiation experiments, annual required beam time and test time scale.</a:t>
            </a:r>
            <a:endParaRPr lang="en-GB" sz="1600" dirty="0" smtClean="0"/>
          </a:p>
          <a:p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3000" y="3695700"/>
            <a:ext cx="1818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Answers to Questionnaire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00854"/>
            <a:ext cx="8702842" cy="927241"/>
          </a:xfrm>
        </p:spPr>
        <p:txBody>
          <a:bodyPr/>
          <a:lstStyle/>
          <a:p>
            <a:r>
              <a:rPr lang="en-GB" dirty="0" smtClean="0"/>
              <a:t>Collection of GIF++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59" y="1597861"/>
            <a:ext cx="4331368" cy="171071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776"/>
              </a:spcBef>
              <a:buNone/>
            </a:pPr>
            <a:r>
              <a:rPr lang="en-US" sz="2595" b="1" dirty="0" smtClean="0"/>
              <a:t>Two distinct communities:</a:t>
            </a:r>
          </a:p>
          <a:p>
            <a:pPr>
              <a:spcBef>
                <a:spcPts val="1776"/>
              </a:spcBef>
              <a:buFont typeface="+mj-lt"/>
              <a:buAutoNum type="arabicPeriod"/>
            </a:pPr>
            <a:r>
              <a:rPr lang="en-US" sz="1946" dirty="0" smtClean="0"/>
              <a:t>There is a set of groups concerned by radiation hardness of materials, </a:t>
            </a:r>
            <a:r>
              <a:rPr lang="en-US" sz="1946" b="1" dirty="0" smtClean="0"/>
              <a:t>small</a:t>
            </a:r>
            <a:r>
              <a:rPr lang="en-US" sz="1946" dirty="0" smtClean="0"/>
              <a:t> prototype detectors, electronic components and radiation monitors or dosimetry under a </a:t>
            </a:r>
            <a:r>
              <a:rPr lang="en-US" sz="1946" b="1" dirty="0" smtClean="0"/>
              <a:t>strong photon flux</a:t>
            </a:r>
            <a:r>
              <a:rPr lang="en-US" sz="1946" dirty="0" smtClean="0"/>
              <a:t>. </a:t>
            </a:r>
            <a:endParaRPr lang="en-GB" sz="1946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 Capeans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95591" y="3006737"/>
            <a:ext cx="2401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4F81BD"/>
                </a:solidFill>
              </a:rPr>
              <a:t>Test Type, only gamma source</a:t>
            </a:r>
            <a:endParaRPr lang="en-GB" sz="1400" i="1" dirty="0">
              <a:solidFill>
                <a:srgbClr val="4F81BD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0048" y="3435037"/>
            <a:ext cx="8702842" cy="154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second set of users represent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 detector systems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LHC experiments. Their focus is the characterization and understanding of the long-term behavior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particle detectors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therefore they need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 addition to the high-rate, large-area photon background,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availability of a high energy (SPS), low rate and narrow muon beam.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620025" y="1045978"/>
          <a:ext cx="3963456" cy="226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223159" y="4949877"/>
            <a:ext cx="8702842" cy="174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common point made by all users is the need of well equipped facility providing an excellent general infrastructure and a variety of common services to minimize administrative and setting up procedures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solidFill>
                  <a:srgbClr val="4F81BD"/>
                </a:solidFill>
              </a:rPr>
              <a:t>The new facility is planned to be able to serve simultaneously the needs of these two communities. 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GIF++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2" y="1243854"/>
            <a:ext cx="4639720" cy="5042725"/>
          </a:xfrm>
        </p:spPr>
        <p:txBody>
          <a:bodyPr>
            <a:normAutofit fontScale="85000" lnSpcReduction="20000"/>
          </a:bodyPr>
          <a:lstStyle/>
          <a:p>
            <a:r>
              <a:rPr lang="en-GB" sz="2400" b="1" dirty="0" smtClean="0"/>
              <a:t>Source</a:t>
            </a:r>
          </a:p>
          <a:p>
            <a:pPr lvl="1"/>
            <a:r>
              <a:rPr lang="en-GB" sz="1946" baseline="30000" dirty="0" smtClean="0"/>
              <a:t>137</a:t>
            </a:r>
            <a:r>
              <a:rPr lang="en-GB" sz="1946" dirty="0" smtClean="0"/>
              <a:t>Cs, ~7-10 </a:t>
            </a:r>
            <a:r>
              <a:rPr lang="en-GB" sz="1946" dirty="0" err="1" smtClean="0"/>
              <a:t>TBq</a:t>
            </a:r>
            <a:endParaRPr lang="en-GB" sz="1946" dirty="0" smtClean="0"/>
          </a:p>
          <a:p>
            <a:pPr lvl="1"/>
            <a:r>
              <a:rPr lang="en-US" sz="1946" dirty="0" smtClean="0"/>
              <a:t>Up to ~2 </a:t>
            </a:r>
            <a:r>
              <a:rPr lang="en-US" sz="1946" dirty="0" err="1" smtClean="0"/>
              <a:t>Gy/h</a:t>
            </a:r>
            <a:r>
              <a:rPr lang="en-US" sz="1946" dirty="0" smtClean="0"/>
              <a:t> at a distance of 50 cm</a:t>
            </a:r>
          </a:p>
          <a:p>
            <a:pPr lvl="1"/>
            <a:r>
              <a:rPr lang="en-US" sz="1946" dirty="0" smtClean="0"/>
              <a:t>662 keV photons</a:t>
            </a:r>
          </a:p>
          <a:p>
            <a:pPr lvl="1"/>
            <a:r>
              <a:rPr lang="en-US" sz="1946" dirty="0" smtClean="0"/>
              <a:t>30 </a:t>
            </a:r>
            <a:r>
              <a:rPr lang="en-US" sz="1946" dirty="0" err="1" smtClean="0"/>
              <a:t>y</a:t>
            </a:r>
            <a:r>
              <a:rPr lang="en-US" sz="1946" dirty="0" smtClean="0"/>
              <a:t> isotope half-life </a:t>
            </a:r>
          </a:p>
          <a:p>
            <a:pPr lvl="1"/>
            <a:endParaRPr lang="en-US" sz="1946" dirty="0" smtClean="0"/>
          </a:p>
          <a:p>
            <a:pPr lvl="1"/>
            <a:endParaRPr lang="en-US" sz="1946" dirty="0" smtClean="0"/>
          </a:p>
          <a:p>
            <a:pPr lvl="1"/>
            <a:endParaRPr lang="en-US" sz="1946" dirty="0" smtClean="0"/>
          </a:p>
          <a:p>
            <a:pPr lvl="1"/>
            <a:endParaRPr lang="en-GB" sz="1946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24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b="1" dirty="0" smtClean="0"/>
              <a:t>Particle Beam</a:t>
            </a:r>
          </a:p>
          <a:p>
            <a:pPr lvl="1"/>
            <a:r>
              <a:rPr lang="en-GB" sz="2000" dirty="0" smtClean="0"/>
              <a:t>EHN1 location in the SPS H4 beam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100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  <a:r>
              <a:rPr lang="en-US" sz="2000" dirty="0" err="1" smtClean="0"/>
              <a:t>muons</a:t>
            </a:r>
            <a:endParaRPr lang="en-US" sz="2000" dirty="0" smtClean="0"/>
          </a:p>
          <a:p>
            <a:pPr lvl="1"/>
            <a:r>
              <a:rPr lang="en-US" sz="2000" dirty="0" smtClean="0"/>
              <a:t>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particles per spill traversing 10x10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GB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b="1" dirty="0" smtClean="0"/>
              <a:t>Controls &amp; Safety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b="1" dirty="0" smtClean="0"/>
              <a:t>Infrastructure</a:t>
            </a:r>
            <a:endParaRPr lang="en-GB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29/9/09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 Capeans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8A5-9351-BF4D-87D4-542DB9E8012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 descr="Screen shot 2009-09-24 at 21.11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52" y="1404270"/>
            <a:ext cx="4263648" cy="448310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5400000">
            <a:off x="5854075" y="1548775"/>
            <a:ext cx="610850" cy="1676400"/>
          </a:xfrm>
          <a:prstGeom prst="triangle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5400000">
            <a:off x="5854075" y="3733175"/>
            <a:ext cx="610850" cy="1676400"/>
          </a:xfrm>
          <a:prstGeom prst="triangle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985000" y="1473200"/>
            <a:ext cx="1701800" cy="1333500"/>
          </a:xfrm>
          <a:custGeom>
            <a:avLst/>
            <a:gdLst>
              <a:gd name="connsiteX0" fmla="*/ 0 w 1701800"/>
              <a:gd name="connsiteY0" fmla="*/ 901700 h 1333500"/>
              <a:gd name="connsiteX1" fmla="*/ 1689100 w 1701800"/>
              <a:gd name="connsiteY1" fmla="*/ 0 h 1333500"/>
              <a:gd name="connsiteX2" fmla="*/ 1701800 w 1701800"/>
              <a:gd name="connsiteY2" fmla="*/ 1333500 h 1333500"/>
              <a:gd name="connsiteX3" fmla="*/ 0 w 1701800"/>
              <a:gd name="connsiteY3" fmla="*/ 9017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1333500">
                <a:moveTo>
                  <a:pt x="0" y="901700"/>
                </a:moveTo>
                <a:lnTo>
                  <a:pt x="1689100" y="0"/>
                </a:lnTo>
                <a:lnTo>
                  <a:pt x="1701800" y="1333500"/>
                </a:lnTo>
                <a:lnTo>
                  <a:pt x="0" y="901700"/>
                </a:lnTo>
                <a:close/>
              </a:path>
            </a:pathLst>
          </a:custGeom>
          <a:solidFill>
            <a:schemeClr val="accent6">
              <a:alpha val="1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16200000" flipH="1">
            <a:off x="6574660" y="3736470"/>
            <a:ext cx="2498400" cy="1676400"/>
          </a:xfrm>
          <a:prstGeom prst="triangle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21300" y="2217070"/>
            <a:ext cx="3365500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4261770"/>
            <a:ext cx="3365500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9299" y="2692400"/>
          <a:ext cx="3838953" cy="128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766"/>
                <a:gridCol w="1933187"/>
              </a:tblGrid>
              <a:tr h="43462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Max. expected doses</a:t>
                      </a:r>
                    </a:p>
                    <a:p>
                      <a:pPr algn="ctr"/>
                      <a:r>
                        <a:rPr lang="en-GB" sz="1200" b="1" dirty="0" smtClean="0"/>
                        <a:t>at sLHC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Equivalent time at GIF++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(~ 50 cm from source)</a:t>
                      </a:r>
                    </a:p>
                  </a:txBody>
                  <a:tcPr/>
                </a:tc>
              </a:tr>
              <a:tr h="27117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Si-trackers: ~ </a:t>
                      </a:r>
                      <a:r>
                        <a:rPr lang="en-GB" sz="1200" dirty="0" err="1" smtClean="0"/>
                        <a:t>MGy/y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&gt;&gt; </a:t>
                      </a:r>
                      <a:r>
                        <a:rPr lang="en-GB" sz="1200" dirty="0" smtClean="0"/>
                        <a:t>years</a:t>
                      </a:r>
                      <a:endParaRPr lang="en-GB" sz="1200" dirty="0"/>
                    </a:p>
                  </a:txBody>
                  <a:tcPr/>
                </a:tc>
              </a:tr>
              <a:tr h="27492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Calorimeters: ~ 20 </a:t>
                      </a:r>
                      <a:r>
                        <a:rPr lang="en-GB" sz="1200" dirty="0" err="1" smtClean="0"/>
                        <a:t>kGy/y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&lt; 1 year</a:t>
                      </a:r>
                    </a:p>
                  </a:txBody>
                  <a:tcPr/>
                </a:tc>
              </a:tr>
              <a:tr h="27117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Muon systems: ~ 0.1 </a:t>
                      </a:r>
                      <a:r>
                        <a:rPr lang="en-GB" sz="1200" dirty="0" err="1" smtClean="0"/>
                        <a:t>Gy/y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~  minutes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700209" y="3121223"/>
            <a:ext cx="2594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accent1"/>
                </a:solidFill>
              </a:rPr>
              <a:t>Lateral view of Source and Beam</a:t>
            </a:r>
            <a:endParaRPr lang="en-GB" sz="1400" i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209" y="5747670"/>
            <a:ext cx="235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accent1"/>
                </a:solidFill>
              </a:rPr>
              <a:t>Top view of Source and Beam</a:t>
            </a:r>
            <a:endParaRPr lang="en-GB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1812</Words>
  <Application>Microsoft Macintosh PowerPoint</Application>
  <PresentationFormat>On-screen Show (4:3)</PresentationFormat>
  <Paragraphs>198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GIF++ Gamma Irradiation Facility at the SPS H4 Beam Line    Proposal to the SPSC CERN, September 29th 2009</vt:lpstr>
      <vt:lpstr>GIF and GIF++ User Communities</vt:lpstr>
      <vt:lpstr>Future Irradiation Facilities at CERN</vt:lpstr>
      <vt:lpstr>Goal of today’s presentation</vt:lpstr>
      <vt:lpstr>Gamma Irradiation Facility (GIF)      1997 - 2010</vt:lpstr>
      <vt:lpstr>An example of Intensive Use of the GIF Validation of CMS RPCs at GIF  (R.Guida et al.)</vt:lpstr>
      <vt:lpstr>Collection of GIF++ Specifications</vt:lpstr>
      <vt:lpstr>Collection of GIF++ Specifications</vt:lpstr>
      <vt:lpstr>GIF++ Specifications</vt:lpstr>
      <vt:lpstr>Implementation at the ENH1</vt:lpstr>
      <vt:lpstr>Implementation: GIF++ bunker</vt:lpstr>
      <vt:lpstr>GIF++ Bunker</vt:lpstr>
      <vt:lpstr>Operation Model</vt:lpstr>
      <vt:lpstr>Requested Beam Time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GIF++ Gamma Irradiation Facility at the SPS H4 Beam Line  http://cdsweb.cern.ch/record/1207380  Proposal to the SPSC CERN September 29th, 2009</dc:title>
  <dc:creator>mar capeans</dc:creator>
  <cp:lastModifiedBy>mar capeans</cp:lastModifiedBy>
  <cp:revision>73</cp:revision>
  <cp:lastPrinted>2009-09-23T19:12:28Z</cp:lastPrinted>
  <dcterms:created xsi:type="dcterms:W3CDTF">2009-09-25T12:24:11Z</dcterms:created>
  <dcterms:modified xsi:type="dcterms:W3CDTF">2009-09-25T14:23:47Z</dcterms:modified>
</cp:coreProperties>
</file>